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62"/>
  </p:notesMasterIdLst>
  <p:handoutMasterIdLst>
    <p:handoutMasterId r:id="rId63"/>
  </p:handoutMasterIdLst>
  <p:sldIdLst>
    <p:sldId id="378" r:id="rId5"/>
    <p:sldId id="374" r:id="rId6"/>
    <p:sldId id="375" r:id="rId7"/>
    <p:sldId id="376" r:id="rId8"/>
    <p:sldId id="380" r:id="rId9"/>
    <p:sldId id="383" r:id="rId10"/>
    <p:sldId id="264" r:id="rId11"/>
    <p:sldId id="276" r:id="rId12"/>
    <p:sldId id="381" r:id="rId13"/>
    <p:sldId id="368" r:id="rId14"/>
    <p:sldId id="371" r:id="rId15"/>
    <p:sldId id="370" r:id="rId16"/>
    <p:sldId id="278" r:id="rId17"/>
    <p:sldId id="280" r:id="rId18"/>
    <p:sldId id="281" r:id="rId19"/>
    <p:sldId id="282" r:id="rId20"/>
    <p:sldId id="283" r:id="rId21"/>
    <p:sldId id="385" r:id="rId22"/>
    <p:sldId id="386" r:id="rId23"/>
    <p:sldId id="387" r:id="rId24"/>
    <p:sldId id="388" r:id="rId25"/>
    <p:sldId id="397" r:id="rId26"/>
    <p:sldId id="390" r:id="rId27"/>
    <p:sldId id="391" r:id="rId28"/>
    <p:sldId id="392" r:id="rId29"/>
    <p:sldId id="393" r:id="rId30"/>
    <p:sldId id="394" r:id="rId31"/>
    <p:sldId id="395" r:id="rId32"/>
    <p:sldId id="396" r:id="rId33"/>
    <p:sldId id="398" r:id="rId34"/>
    <p:sldId id="399" r:id="rId35"/>
    <p:sldId id="400" r:id="rId36"/>
    <p:sldId id="401" r:id="rId37"/>
    <p:sldId id="402" r:id="rId38"/>
    <p:sldId id="403" r:id="rId39"/>
    <p:sldId id="404" r:id="rId40"/>
    <p:sldId id="405" r:id="rId41"/>
    <p:sldId id="406" r:id="rId42"/>
    <p:sldId id="407" r:id="rId43"/>
    <p:sldId id="412" r:id="rId44"/>
    <p:sldId id="413" r:id="rId45"/>
    <p:sldId id="408" r:id="rId46"/>
    <p:sldId id="409" r:id="rId47"/>
    <p:sldId id="410" r:id="rId48"/>
    <p:sldId id="414" r:id="rId49"/>
    <p:sldId id="415" r:id="rId50"/>
    <p:sldId id="416" r:id="rId51"/>
    <p:sldId id="417" r:id="rId52"/>
    <p:sldId id="311" r:id="rId53"/>
    <p:sldId id="323" r:id="rId54"/>
    <p:sldId id="354" r:id="rId55"/>
    <p:sldId id="355" r:id="rId56"/>
    <p:sldId id="324" r:id="rId57"/>
    <p:sldId id="356" r:id="rId58"/>
    <p:sldId id="357" r:id="rId59"/>
    <p:sldId id="358" r:id="rId60"/>
    <p:sldId id="359" r:id="rId61"/>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65" autoAdjust="0"/>
    <p:restoredTop sz="72325" autoAdjust="0"/>
  </p:normalViewPr>
  <p:slideViewPr>
    <p:cSldViewPr snapToGrid="0">
      <p:cViewPr>
        <p:scale>
          <a:sx n="200" d="100"/>
          <a:sy n="200" d="100"/>
        </p:scale>
        <p:origin x="-3564" y="-3498"/>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3.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15-03-2017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15-03-2017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Abarcaremos las tecnologías y componentes de BI(Inteligencia de Negocios) y sus aplicaciones fuera del contexto académico, por lo cual expondremos un caso práctico empleado a datos obtenidos de la Administración Nacional de Electricidad - ANDE y nuestro objetivo es obtener información de calidad a partir de los datos de esta institución.</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Comenzaremos por dar una breve introducción de lo que es Inteligencia de Negocios y sus beneficios potenciales, componentes y tecnologías.</a:t>
            </a:r>
            <a:br>
              <a:rPr lang="es-PY" sz="1200" baseline="0" dirty="0"/>
            </a:br>
            <a:endParaRPr lang="es-PY" sz="1200" baseline="0" dirty="0"/>
          </a:p>
          <a:p>
            <a:pPr rtl="0"/>
            <a:r>
              <a:rPr lang="es-ES" sz="1200" kern="1200" baseline="0" dirty="0">
                <a:solidFill>
                  <a:schemeClr val="tx1"/>
                </a:solidFill>
                <a:latin typeface="+mn-lt"/>
                <a:ea typeface="+mn-ea"/>
                <a:cs typeface="+mn-cs"/>
              </a:rPr>
              <a:t>Aplicaremos el conocimiento adquirido sobre DATA DISCOVERY y ANALISIS DE DATOS utilizando la herramienta TABLEAU y mencionaremos las ventajas que nos llevó a la </a:t>
            </a:r>
            <a:r>
              <a:rPr lang="es-ES" sz="1200" kern="1200" baseline="0" dirty="0" err="1">
                <a:solidFill>
                  <a:schemeClr val="tx1"/>
                </a:solidFill>
                <a:latin typeface="+mn-lt"/>
                <a:ea typeface="+mn-ea"/>
                <a:cs typeface="+mn-cs"/>
              </a:rPr>
              <a:t>selecci</a:t>
            </a:r>
            <a:r>
              <a:rPr lang="es-PY" sz="1200" kern="1200" baseline="0" dirty="0" err="1">
                <a:solidFill>
                  <a:schemeClr val="tx1"/>
                </a:solidFill>
                <a:latin typeface="+mn-lt"/>
                <a:ea typeface="+mn-ea"/>
                <a:cs typeface="+mn-cs"/>
              </a:rPr>
              <a:t>ón</a:t>
            </a:r>
            <a:r>
              <a:rPr lang="es-PY" sz="1200" kern="1200" baseline="0" dirty="0">
                <a:solidFill>
                  <a:schemeClr val="tx1"/>
                </a:solidFill>
                <a:latin typeface="+mn-lt"/>
                <a:ea typeface="+mn-ea"/>
                <a:cs typeface="+mn-cs"/>
              </a:rPr>
              <a:t> de TABLEAU </a:t>
            </a:r>
            <a:r>
              <a:rPr lang="es-ES" sz="1200" kern="1200" baseline="0" dirty="0">
                <a:solidFill>
                  <a:schemeClr val="tx1"/>
                </a:solidFill>
                <a:latin typeface="+mn-lt"/>
                <a:ea typeface="+mn-ea"/>
                <a:cs typeface="+mn-cs"/>
              </a:rPr>
              <a:t>como herramienta de análisis, basándonos en el cuadrante mágico de </a:t>
            </a:r>
            <a:r>
              <a:rPr lang="es-ES" sz="1200" kern="1200" baseline="0" dirty="0" err="1">
                <a:solidFill>
                  <a:schemeClr val="tx1"/>
                </a:solidFill>
                <a:latin typeface="+mn-lt"/>
                <a:ea typeface="+mn-ea"/>
                <a:cs typeface="+mn-cs"/>
              </a:rPr>
              <a:t>Gartner</a:t>
            </a:r>
            <a:r>
              <a:rPr lang="en-US" sz="1200" kern="1200" baseline="0" dirty="0">
                <a:solidFill>
                  <a:schemeClr val="tx1"/>
                </a:solidFill>
                <a:latin typeface="+mn-lt"/>
                <a:ea typeface="+mn-ea"/>
                <a:cs typeface="+mn-cs"/>
              </a:rPr>
              <a:t>(</a:t>
            </a:r>
            <a:r>
              <a:rPr lang="es-ES" sz="1200" kern="1200" baseline="0" dirty="0">
                <a:solidFill>
                  <a:schemeClr val="tx1"/>
                </a:solidFill>
                <a:latin typeface="+mn-lt"/>
                <a:ea typeface="+mn-ea"/>
                <a:cs typeface="+mn-cs"/>
              </a:rPr>
              <a:t>GARTNER es una de las consultoras líderes en el área).</a:t>
            </a:r>
          </a:p>
          <a:p>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con ejemplos de algunos paneles indicadores que se realizaron con datos de la ANDE y también agregamos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distintas en esta caso la DGEEC y la ANDE en la herramienta </a:t>
            </a:r>
            <a:r>
              <a:rPr lang="es-ES" sz="1200" kern="1200" baseline="0" dirty="0" err="1">
                <a:solidFill>
                  <a:schemeClr val="tx1"/>
                </a:solidFill>
                <a:latin typeface="+mn-lt"/>
                <a:ea typeface="+mn-ea"/>
                <a:cs typeface="+mn-cs"/>
              </a:rPr>
              <a:t>tablau</a:t>
            </a:r>
            <a:r>
              <a:rPr lang="es-ES" sz="1200" kern="1200" baseline="0" dirty="0">
                <a:solidFill>
                  <a:schemeClr val="tx1"/>
                </a:solidFill>
                <a:latin typeface="+mn-lt"/>
                <a:ea typeface="+mn-ea"/>
                <a:cs typeface="+mn-cs"/>
              </a:rPr>
              <a:t>. </a:t>
            </a:r>
            <a:endParaRPr lang="es-PY" sz="12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sobre 4 tipos de proveedores de tecnología.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a:t>
            </a:r>
            <a:r>
              <a:rPr lang="es-PY" sz="1200" b="0" i="0" kern="1200" dirty="0" err="1">
                <a:solidFill>
                  <a:schemeClr val="tx1"/>
                </a:solidFill>
                <a:effectLst/>
                <a:latin typeface="+mn-lt"/>
                <a:ea typeface="+mn-ea"/>
                <a:cs typeface="+mn-cs"/>
              </a:rPr>
              <a:t>Ej:Office</a:t>
            </a:r>
            <a:r>
              <a:rPr lang="es-PY" sz="1200" b="0" i="0" kern="1200" dirty="0">
                <a:solidFill>
                  <a:schemeClr val="tx1"/>
                </a:solidFill>
                <a:effectLst/>
                <a:latin typeface="+mn-lt"/>
                <a:ea typeface="+mn-ea"/>
                <a:cs typeface="+mn-cs"/>
              </a:rPr>
              <a:t> vs Google </a:t>
            </a:r>
            <a:r>
              <a:rPr lang="es-PY" sz="1200" b="0" i="0" kern="1200" dirty="0" err="1">
                <a:solidFill>
                  <a:schemeClr val="tx1"/>
                </a:solidFill>
                <a:effectLst/>
                <a:latin typeface="+mn-lt"/>
                <a:ea typeface="+mn-ea"/>
                <a:cs typeface="+mn-cs"/>
              </a:rPr>
              <a:t>Docs</a:t>
            </a:r>
            <a:r>
              <a:rPr lang="es-PY" sz="1200" b="0" i="0" kern="1200" dirty="0">
                <a:solidFill>
                  <a:schemeClr val="tx1"/>
                </a:solidFill>
                <a:effectLst/>
                <a:latin typeface="+mn-lt"/>
                <a:ea typeface="+mn-ea"/>
                <a:cs typeface="+mn-cs"/>
              </a:rPr>
              <a:t>, Nokia vs Samsung).</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eje Y o capacidad para ejecutar es llevar a cabo una visión con un alto nivel de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CUADRANTES:</a:t>
            </a:r>
          </a:p>
          <a:p>
            <a:pPr algn="l">
              <a:buFont typeface="Arial" panose="020B0604020202020204" pitchFamily="34" charset="0"/>
              <a:buChar char="•"/>
            </a:pPr>
            <a:r>
              <a:rPr lang="es-ES" b="0" i="0" dirty="0">
                <a:solidFill>
                  <a:srgbClr val="333333"/>
                </a:solidFill>
                <a:effectLst/>
                <a:latin typeface="Georgia" panose="02040502050405020303" pitchFamily="18" charset="0"/>
              </a:rPr>
              <a:t>Líderes </a:t>
            </a:r>
            <a:r>
              <a:rPr lang="en-US" b="0"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mañana</a:t>
            </a:r>
          </a:p>
          <a:p>
            <a:pPr algn="l">
              <a:buFont typeface="Arial" panose="020B0604020202020204" pitchFamily="34" charset="0"/>
              <a:buChar char="•"/>
            </a:pPr>
            <a:r>
              <a:rPr lang="es-ES" b="0" i="0" dirty="0">
                <a:solidFill>
                  <a:srgbClr val="333333"/>
                </a:solidFill>
                <a:effectLst/>
                <a:latin typeface="Georgia" panose="02040502050405020303" pitchFamily="18" charset="0"/>
              </a:rPr>
              <a:t>aspirantes -&gt;ejecutan bien hoy o pueden dominar un segmento grande, pero no demuestran una comprensión de la dirección del mercado</a:t>
            </a:r>
          </a:p>
          <a:p>
            <a:pPr algn="l">
              <a:buFont typeface="Arial" panose="020B0604020202020204" pitchFamily="34" charset="0"/>
              <a:buChar char="•"/>
            </a:pPr>
            <a:r>
              <a:rPr lang="es-ES" b="0" i="0" dirty="0">
                <a:solidFill>
                  <a:srgbClr val="333333"/>
                </a:solidFill>
                <a:effectLst/>
                <a:latin typeface="Georgia" panose="02040502050405020303" pitchFamily="18" charset="0"/>
              </a:rPr>
              <a:t>Visionarios -&gt; entienden dónde va el mercado o tienen una visión para cambiar las reglas del mercado, pero todavía no ejecutan bien</a:t>
            </a:r>
          </a:p>
          <a:p>
            <a:pPr algn="l">
              <a:buFont typeface="Arial" panose="020B0604020202020204" pitchFamily="34" charset="0"/>
              <a:buChar char="•"/>
            </a:pPr>
            <a:r>
              <a:rPr lang="es-ES" b="0" i="0" dirty="0">
                <a:solidFill>
                  <a:srgbClr val="333333"/>
                </a:solidFill>
                <a:effectLst/>
                <a:latin typeface="Georgia" panose="02040502050405020303" pitchFamily="18" charset="0"/>
              </a:rPr>
              <a:t>nichos específicos (niche </a:t>
            </a:r>
            <a:r>
              <a:rPr lang="es-ES" b="0" i="0" dirty="0" err="1">
                <a:solidFill>
                  <a:srgbClr val="333333"/>
                </a:solidFill>
                <a:effectLst/>
                <a:latin typeface="Georgia" panose="02040502050405020303" pitchFamily="18" charset="0"/>
              </a:rPr>
              <a:t>players</a:t>
            </a:r>
            <a:r>
              <a:rPr lang="es-ES" b="0" i="0" dirty="0">
                <a:solidFill>
                  <a:srgbClr val="333333"/>
                </a:solidFill>
                <a:effectLst/>
                <a:latin typeface="Georgia" panose="02040502050405020303" pitchFamily="18" charset="0"/>
              </a:rPr>
              <a:t>): enfocados a determinadas áreas de las tecnologías, sin disponer de una suite completa.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Este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tipo de tecnología.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16</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799112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000129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753092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90036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de unas herramientas o de aplicaciones informáticas que lo que hacen es reunir homogeneizar datos de diversos origines sean estos transaccionales u operacionales, información estructurada o no estructurada, internos o externos a la empresa, transformarlos mediante una arquitectura predefinida y presentarlos al usuario de negocio para brindarle una capacidad de análisis y que le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se configura como un factor estratégico da una ventaja competitiva a las empresas que aplican una estrategia de inteligencia de negocios y esa ventaja consiste simplemente en dar una información privilegiada que permita a la empresa desarrollarse en el entorno competitivo en el que estamos en estos momentos.</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ES" sz="1200" b="0" i="0" u="none" strike="noStrike" kern="1200" dirty="0">
                <a:solidFill>
                  <a:schemeClr val="tx1"/>
                </a:solidFill>
                <a:effectLst/>
                <a:latin typeface="+mn-lt"/>
                <a:ea typeface="+mn-ea"/>
                <a:cs typeface="+mn-cs"/>
              </a:rPr>
              <a:t>Si vamos a dar un concepto más técnico podríamos decir que la inteligencia de negocios se trata de una metodología, de unas herramientas o simplemente de aplicaciones informáticas, </a:t>
            </a:r>
            <a:endParaRPr lang="es-ES" sz="1000" b="0" dirty="0">
              <a:effectLst/>
            </a:endParaRPr>
          </a:p>
          <a:p>
            <a:pPr rtl="0"/>
            <a:r>
              <a:rPr lang="es-ES" sz="1200" b="1" i="0" u="none" strike="noStrike" kern="1200" dirty="0">
                <a:solidFill>
                  <a:schemeClr val="tx1"/>
                </a:solidFill>
                <a:effectLst/>
                <a:latin typeface="+mn-lt"/>
                <a:ea typeface="+mn-ea"/>
                <a:cs typeface="+mn-cs"/>
              </a:rPr>
              <a:t>Que lo que hacen es: </a:t>
            </a:r>
            <a:endParaRPr lang="es-ES" sz="1000" b="0" dirty="0">
              <a:effectLst/>
            </a:endParaRPr>
          </a:p>
          <a:p>
            <a:pPr rtl="0"/>
            <a:r>
              <a:rPr lang="es-ES" sz="1200" b="0" i="0" u="sng" strike="noStrike" kern="1200" dirty="0">
                <a:solidFill>
                  <a:schemeClr val="tx1"/>
                </a:solidFill>
                <a:effectLst/>
                <a:latin typeface="+mn-lt"/>
                <a:ea typeface="+mn-ea"/>
                <a:cs typeface="+mn-cs"/>
              </a:rPr>
              <a:t>1- Reunir datos.</a:t>
            </a:r>
            <a:endParaRPr lang="es-ES" sz="1000" b="0" u="sng" dirty="0">
              <a:effectLst/>
            </a:endParaRPr>
          </a:p>
          <a:p>
            <a:pPr lvl="1" rtl="0"/>
            <a:r>
              <a:rPr lang="es-ES" sz="1200" b="0" i="0" u="none" strike="noStrike" kern="1200" dirty="0">
                <a:solidFill>
                  <a:schemeClr val="tx1"/>
                </a:solidFill>
                <a:effectLst/>
                <a:latin typeface="+mn-lt"/>
                <a:ea typeface="+mn-ea"/>
                <a:cs typeface="+mn-cs"/>
              </a:rPr>
              <a:t>Estos datos pueden ser:</a:t>
            </a:r>
            <a:endParaRPr lang="es-ES" sz="1000" b="0" dirty="0">
              <a:effectLst/>
            </a:endParaRPr>
          </a:p>
          <a:p>
            <a:pPr lvl="2"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2"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endParaRPr lang="es-ES" sz="1000" b="0" dirty="0">
              <a:effectLst/>
            </a:endParaRPr>
          </a:p>
          <a:p>
            <a:pPr rtl="0"/>
            <a:r>
              <a:rPr lang="es-ES" sz="1200" b="0" i="0" u="sng" strike="noStrike" kern="1200" dirty="0">
                <a:solidFill>
                  <a:schemeClr val="tx1"/>
                </a:solidFill>
                <a:effectLst/>
                <a:latin typeface="+mn-lt"/>
                <a:ea typeface="+mn-ea"/>
                <a:cs typeface="+mn-cs"/>
              </a:rPr>
              <a:t>2- Transformarlos </a:t>
            </a:r>
            <a:endParaRPr lang="es-ES" sz="1000" b="0" u="sng" dirty="0">
              <a:effectLst/>
            </a:endParaRPr>
          </a:p>
          <a:p>
            <a:pPr rtl="0"/>
            <a:r>
              <a:rPr lang="es-ES" sz="1200" b="0" i="0" u="none" strike="noStrike" kern="1200" dirty="0">
                <a:solidFill>
                  <a:schemeClr val="tx1"/>
                </a:solidFill>
                <a:effectLst/>
                <a:latin typeface="+mn-lt"/>
                <a:ea typeface="+mn-ea"/>
                <a:cs typeface="+mn-cs"/>
              </a:rPr>
              <a:t>	mediante una arquitectura predefinida</a:t>
            </a:r>
            <a:endParaRPr lang="es-ES" sz="1000" b="0" dirty="0">
              <a:effectLst/>
            </a:endParaRPr>
          </a:p>
          <a:p>
            <a:pPr rtl="0"/>
            <a:r>
              <a:rPr lang="es-ES" sz="1200" b="0" i="0" u="sng" strike="noStrike" kern="1200" dirty="0">
                <a:solidFill>
                  <a:schemeClr val="tx1"/>
                </a:solidFill>
                <a:effectLst/>
                <a:latin typeface="+mn-lt"/>
                <a:ea typeface="+mn-ea"/>
                <a:cs typeface="+mn-cs"/>
              </a:rPr>
              <a:t>3- Y presentarlos </a:t>
            </a:r>
            <a:endParaRPr lang="es-ES" sz="1000" b="0" u="sng" dirty="0">
              <a:effectLst/>
            </a:endParaRPr>
          </a:p>
          <a:p>
            <a:pPr rtl="0"/>
            <a:r>
              <a:rPr lang="es-ES" sz="1200" b="0" i="0" u="none" strike="noStrike" kern="1200" dirty="0">
                <a:solidFill>
                  <a:schemeClr val="tx1"/>
                </a:solidFill>
                <a:effectLst/>
                <a:latin typeface="+mn-lt"/>
                <a:ea typeface="+mn-ea"/>
                <a:cs typeface="+mn-cs"/>
              </a:rPr>
              <a:t>	al usuario de negocio</a:t>
            </a:r>
            <a:endParaRPr lang="es-ES" sz="1000" b="0" dirty="0">
              <a:effectLst/>
            </a:endParaRPr>
          </a:p>
          <a:p>
            <a:pPr rtl="0"/>
            <a:r>
              <a:rPr lang="es-ES" sz="1200" b="1" i="0" u="none" strike="noStrike" kern="1200" dirty="0">
                <a:solidFill>
                  <a:schemeClr val="tx1"/>
                </a:solidFill>
                <a:effectLst/>
                <a:latin typeface="+mn-lt"/>
                <a:ea typeface="+mn-ea"/>
                <a:cs typeface="+mn-cs"/>
              </a:rPr>
              <a:t>Resultado: </a:t>
            </a:r>
            <a:endParaRPr lang="es-ES" sz="1000" b="0" dirty="0">
              <a:effectLst/>
            </a:endParaRPr>
          </a:p>
          <a:p>
            <a:pPr rtl="0"/>
            <a:r>
              <a:rPr lang="es-ES" sz="1200" b="0" i="0" u="none" strike="noStrike" kern="1200" dirty="0">
                <a:solidFill>
                  <a:schemeClr val="tx1"/>
                </a:solidFill>
                <a:effectLst/>
                <a:latin typeface="+mn-lt"/>
                <a:ea typeface="+mn-ea"/>
                <a:cs typeface="+mn-cs"/>
              </a:rPr>
              <a:t>1- Brindarle una capacidad de análisis</a:t>
            </a:r>
            <a:endParaRPr lang="es-ES" sz="1000" b="0" dirty="0">
              <a:effectLst/>
            </a:endParaRPr>
          </a:p>
          <a:p>
            <a:r>
              <a:rPr lang="es-ES" sz="1200" b="0" i="0" u="none" strike="noStrike" kern="1200" dirty="0">
                <a:solidFill>
                  <a:schemeClr val="tx1"/>
                </a:solidFill>
                <a:effectLst/>
                <a:latin typeface="+mn-lt"/>
                <a:ea typeface="+mn-ea"/>
                <a:cs typeface="+mn-cs"/>
              </a:rPr>
              <a:t>2- Y que el proceso de toma de decisiones sea óptimo.</a:t>
            </a:r>
          </a:p>
          <a:p>
            <a:endParaRPr lang="es-ES" sz="1200" b="0" i="0" u="none" strike="noStrike" kern="1200" dirty="0">
              <a:solidFill>
                <a:schemeClr val="tx1"/>
              </a:solidFill>
              <a:effectLst/>
              <a:latin typeface="+mn-lt"/>
              <a:ea typeface="+mn-ea"/>
              <a:cs typeface="+mn-cs"/>
            </a:endParaRPr>
          </a:p>
          <a:p>
            <a:endParaRPr lang="es-ES" sz="1200" b="0" i="0" u="none" strike="noStrike" kern="1200" dirty="0">
              <a:solidFill>
                <a:schemeClr val="tx1"/>
              </a:solidFill>
              <a:effectLst/>
              <a:latin typeface="+mn-lt"/>
              <a:ea typeface="+mn-ea"/>
              <a:cs typeface="+mn-cs"/>
            </a:endParaRPr>
          </a:p>
          <a:p>
            <a:r>
              <a:rPr lang="es-PY" sz="1000" b="0" i="0" kern="1200" dirty="0">
                <a:solidFill>
                  <a:schemeClr val="tx1"/>
                </a:solidFill>
                <a:effectLst/>
                <a:latin typeface="+mn-lt"/>
                <a:ea typeface="+mn-ea"/>
                <a:cs typeface="+mn-cs"/>
              </a:rPr>
              <a:t>Descriptivo:</a:t>
            </a:r>
            <a:r>
              <a:rPr lang="es-PY" sz="1000" b="0" i="0" kern="1200" baseline="0" dirty="0">
                <a:solidFill>
                  <a:schemeClr val="tx1"/>
                </a:solidFill>
                <a:effectLst/>
                <a:latin typeface="+mn-lt"/>
                <a:ea typeface="+mn-ea"/>
                <a:cs typeface="+mn-cs"/>
              </a:rPr>
              <a:t> Solamente los datos que nos han proporcionado las diferentes aplicaciones de nuestra empresa.</a:t>
            </a:r>
          </a:p>
          <a:p>
            <a:endParaRPr lang="es-PY" sz="1000" b="0" i="0" kern="1200" baseline="0" dirty="0">
              <a:solidFill>
                <a:schemeClr val="tx1"/>
              </a:solidFill>
              <a:effectLst/>
              <a:latin typeface="+mn-lt"/>
              <a:ea typeface="+mn-ea"/>
              <a:cs typeface="+mn-cs"/>
            </a:endParaRPr>
          </a:p>
          <a:p>
            <a:r>
              <a:rPr lang="es-PY" sz="1000" b="0" i="0" kern="1200" baseline="0" dirty="0">
                <a:solidFill>
                  <a:schemeClr val="tx1"/>
                </a:solidFill>
                <a:effectLst/>
                <a:latin typeface="+mn-lt"/>
                <a:ea typeface="+mn-ea"/>
                <a:cs typeface="+mn-cs"/>
              </a:rPr>
              <a:t>Diagnóstico:  Por qué sucedió</a:t>
            </a:r>
            <a:r>
              <a:rPr lang="en-US" sz="1000" b="0" i="0" kern="1200" baseline="0" dirty="0">
                <a:solidFill>
                  <a:schemeClr val="tx1"/>
                </a:solidFill>
                <a:effectLst/>
                <a:latin typeface="+mn-lt"/>
                <a:ea typeface="+mn-ea"/>
                <a:cs typeface="+mn-cs"/>
              </a:rPr>
              <a:t>?, drill down-</a:t>
            </a:r>
            <a:r>
              <a:rPr lang="es-PY" sz="1000" b="0" i="0" kern="1200" baseline="0" dirty="0">
                <a:solidFill>
                  <a:schemeClr val="tx1"/>
                </a:solidFill>
                <a:effectLst/>
                <a:latin typeface="+mn-lt"/>
                <a:ea typeface="+mn-ea"/>
                <a:cs typeface="+mn-cs"/>
              </a:rPr>
              <a:t>drill up, visualizaciones con mayor granularidad para encontrar el por qué.</a:t>
            </a:r>
          </a:p>
          <a:p>
            <a:r>
              <a:rPr lang="es-PY" sz="1000" b="0" i="0" kern="1200" baseline="0" dirty="0" err="1">
                <a:solidFill>
                  <a:schemeClr val="tx1"/>
                </a:solidFill>
                <a:effectLst/>
                <a:latin typeface="+mn-lt"/>
                <a:ea typeface="+mn-ea"/>
                <a:cs typeface="+mn-cs"/>
              </a:rPr>
              <a:t>Ej</a:t>
            </a:r>
            <a:r>
              <a:rPr lang="es-PY" sz="1000" b="0" i="0" kern="1200" baseline="0" dirty="0">
                <a:solidFill>
                  <a:schemeClr val="tx1"/>
                </a:solidFill>
                <a:effectLst/>
                <a:latin typeface="+mn-lt"/>
                <a:ea typeface="+mn-ea"/>
                <a:cs typeface="+mn-cs"/>
              </a:rPr>
              <a:t>: Ventas del año, </a:t>
            </a:r>
            <a:r>
              <a:rPr lang="es-PY" sz="1000" b="0" i="0" kern="1200" baseline="0" dirty="0" err="1">
                <a:solidFill>
                  <a:schemeClr val="tx1"/>
                </a:solidFill>
                <a:effectLst/>
                <a:latin typeface="+mn-lt"/>
                <a:ea typeface="+mn-ea"/>
                <a:cs typeface="+mn-cs"/>
              </a:rPr>
              <a:t>trimeste</a:t>
            </a:r>
            <a:r>
              <a:rPr lang="es-PY" sz="1000" b="0" i="0" kern="1200" baseline="0" dirty="0">
                <a:solidFill>
                  <a:schemeClr val="tx1"/>
                </a:solidFill>
                <a:effectLst/>
                <a:latin typeface="+mn-lt"/>
                <a:ea typeface="+mn-ea"/>
                <a:cs typeface="+mn-cs"/>
              </a:rPr>
              <a:t>, mes, etc.</a:t>
            </a:r>
          </a:p>
          <a:p>
            <a:endParaRPr lang="es-PY" sz="1000" b="0" i="0" kern="1200" baseline="0" dirty="0">
              <a:solidFill>
                <a:schemeClr val="tx1"/>
              </a:solidFill>
              <a:effectLst/>
              <a:latin typeface="+mn-lt"/>
              <a:ea typeface="+mn-ea"/>
              <a:cs typeface="+mn-cs"/>
            </a:endParaRPr>
          </a:p>
          <a:p>
            <a:r>
              <a:rPr lang="es-PY" sz="1000" b="0" i="0" kern="1200" baseline="0" dirty="0">
                <a:solidFill>
                  <a:schemeClr val="tx1"/>
                </a:solidFill>
                <a:effectLst/>
                <a:latin typeface="+mn-lt"/>
                <a:ea typeface="+mn-ea"/>
                <a:cs typeface="+mn-cs"/>
              </a:rPr>
              <a:t>Predictivo: Qué pasará</a:t>
            </a:r>
            <a:r>
              <a:rPr lang="en-US" sz="1000" b="0" i="0" kern="1200" baseline="0" dirty="0">
                <a:solidFill>
                  <a:schemeClr val="tx1"/>
                </a:solidFill>
                <a:effectLst/>
                <a:latin typeface="+mn-lt"/>
                <a:ea typeface="+mn-ea"/>
                <a:cs typeface="+mn-cs"/>
              </a:rPr>
              <a:t>?</a:t>
            </a:r>
            <a:r>
              <a:rPr lang="es-PY" sz="10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000" b="0" i="0" kern="1200" baseline="0" dirty="0">
                <a:solidFill>
                  <a:schemeClr val="tx1"/>
                </a:solidFill>
                <a:effectLst/>
                <a:latin typeface="+mn-lt"/>
                <a:ea typeface="+mn-ea"/>
                <a:cs typeface="+mn-cs"/>
              </a:rPr>
            </a:br>
            <a:br>
              <a:rPr lang="es-PY" sz="1000" b="0" i="0" kern="1200" baseline="0" dirty="0">
                <a:solidFill>
                  <a:schemeClr val="tx1"/>
                </a:solidFill>
                <a:effectLst/>
                <a:latin typeface="+mn-lt"/>
                <a:ea typeface="+mn-ea"/>
                <a:cs typeface="+mn-cs"/>
              </a:rPr>
            </a:br>
            <a:r>
              <a:rPr lang="es-PY" sz="1000" b="0" i="0" kern="1200" baseline="0" dirty="0">
                <a:solidFill>
                  <a:schemeClr val="tx1"/>
                </a:solidFill>
                <a:effectLst/>
                <a:latin typeface="+mn-lt"/>
                <a:ea typeface="+mn-ea"/>
                <a:cs typeface="+mn-cs"/>
              </a:rPr>
              <a:t>Prescriptivo: Qué debería hacer</a:t>
            </a:r>
            <a:r>
              <a:rPr lang="en-US" sz="1000" b="0" i="0" kern="1200" baseline="0" dirty="0">
                <a:solidFill>
                  <a:schemeClr val="tx1"/>
                </a:solidFill>
                <a:effectLst/>
                <a:latin typeface="+mn-lt"/>
                <a:ea typeface="+mn-ea"/>
                <a:cs typeface="+mn-cs"/>
              </a:rPr>
              <a:t>?</a:t>
            </a:r>
            <a:r>
              <a:rPr lang="es-PY" sz="1000" b="0" i="0" kern="1200" baseline="0" dirty="0">
                <a:solidFill>
                  <a:schemeClr val="tx1"/>
                </a:solidFill>
                <a:effectLst/>
                <a:latin typeface="+mn-lt"/>
                <a:ea typeface="+mn-ea"/>
                <a:cs typeface="+mn-cs"/>
              </a:rPr>
              <a:t> Predictivo: </a:t>
            </a:r>
          </a:p>
          <a:p>
            <a:endParaRPr lang="es-PY" sz="1000" b="0" i="0" kern="1200" baseline="0" dirty="0">
              <a:solidFill>
                <a:schemeClr val="tx1"/>
              </a:solidFill>
              <a:effectLst/>
              <a:latin typeface="+mn-lt"/>
              <a:ea typeface="+mn-ea"/>
              <a:cs typeface="+mn-cs"/>
            </a:endParaRPr>
          </a:p>
          <a:p>
            <a:endParaRPr lang="es-PY" sz="1000" b="0" i="0" kern="1200" baseline="0" dirty="0">
              <a:solidFill>
                <a:schemeClr val="tx1"/>
              </a:solidFill>
              <a:effectLst/>
              <a:latin typeface="+mn-lt"/>
              <a:ea typeface="+mn-ea"/>
              <a:cs typeface="+mn-cs"/>
            </a:endParaRPr>
          </a:p>
          <a:p>
            <a:r>
              <a:rPr lang="es-ES" sz="1000" b="0" i="0" kern="1200" dirty="0">
                <a:solidFill>
                  <a:schemeClr val="tx1"/>
                </a:solidFill>
                <a:effectLst/>
                <a:latin typeface="+mn-lt"/>
                <a:ea typeface="+mn-ea"/>
                <a:cs typeface="+mn-cs"/>
              </a:rPr>
              <a:t>La gran mayoría de las</a:t>
            </a:r>
            <a:r>
              <a:rPr lang="es-ES" sz="1000" b="0" i="0" kern="1200" baseline="0" dirty="0">
                <a:solidFill>
                  <a:schemeClr val="tx1"/>
                </a:solidFill>
                <a:effectLst/>
                <a:latin typeface="+mn-lt"/>
                <a:ea typeface="+mn-ea"/>
                <a:cs typeface="+mn-cs"/>
              </a:rPr>
              <a:t> empresas </a:t>
            </a:r>
            <a:r>
              <a:rPr lang="es-ES" sz="10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000" b="0" i="0" kern="1200" dirty="0">
              <a:solidFill>
                <a:schemeClr val="tx1"/>
              </a:solidFill>
              <a:effectLst/>
              <a:latin typeface="+mn-lt"/>
              <a:ea typeface="+mn-ea"/>
              <a:cs typeface="+mn-cs"/>
            </a:endParaRPr>
          </a:p>
          <a:p>
            <a:endParaRPr lang="es-PY" sz="1000"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10390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873458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0846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Datos:</a:t>
            </a:r>
          </a:p>
          <a:p>
            <a:r>
              <a:rPr lang="es-PY" dirty="0"/>
              <a:t>Son hechos y cifras sin procesar, sin ninguna interpretación ni ningún análisis añadidos.</a:t>
            </a:r>
          </a:p>
          <a:p>
            <a:r>
              <a:rPr lang="es-PY" dirty="0"/>
              <a:t>Información: </a:t>
            </a:r>
            <a:br>
              <a:rPr lang="es-PY" dirty="0"/>
            </a:br>
            <a:r>
              <a:rPr lang="es-PY" dirty="0"/>
              <a:t>Son datos que han sido interpretados a fin de que tengan sentido para el usuario.</a:t>
            </a:r>
            <a:br>
              <a:rPr lang="es-PY" dirty="0"/>
            </a:br>
            <a:r>
              <a:rPr lang="es-PY" dirty="0"/>
              <a:t>Conocimiento: </a:t>
            </a:r>
          </a:p>
          <a:p>
            <a:r>
              <a:rPr lang="es-PY" dirty="0"/>
              <a:t>Es una combinación de información, experiencia y visión que puede ser beneficiosa para el individuo o la organización, saber que hacer con la información y poner en práctica</a:t>
            </a:r>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37174523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29600442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2065797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energía consumida del semestre y nos preguntamos de la energía que se </a:t>
            </a:r>
            <a:r>
              <a:rPr lang="es-ES" sz="1200" b="0" i="0" kern="1200" baseline="0" dirty="0" err="1">
                <a:solidFill>
                  <a:schemeClr val="tx1"/>
                </a:solidFill>
                <a:effectLst/>
                <a:latin typeface="+mn-lt"/>
                <a:ea typeface="+mn-ea"/>
                <a:cs typeface="+mn-cs"/>
              </a:rPr>
              <a:t>consumio</a:t>
            </a:r>
            <a:r>
              <a:rPr lang="es-ES" sz="1200" b="0" i="0" kern="1200" baseline="0" dirty="0">
                <a:solidFill>
                  <a:schemeClr val="tx1"/>
                </a:solidFill>
                <a:effectLst/>
                <a:latin typeface="+mn-lt"/>
                <a:ea typeface="+mn-ea"/>
                <a:cs typeface="+mn-cs"/>
              </a:rPr>
              <a:t> mes tras mes es solo hacer drill-</a:t>
            </a:r>
            <a:r>
              <a:rPr lang="es-ES" sz="1200" b="0" i="0" kern="1200" baseline="0" dirty="0" err="1">
                <a:solidFill>
                  <a:schemeClr val="tx1"/>
                </a:solidFill>
                <a:effectLst/>
                <a:latin typeface="+mn-lt"/>
                <a:ea typeface="+mn-ea"/>
                <a:cs typeface="+mn-cs"/>
              </a:rPr>
              <a:t>down</a:t>
            </a:r>
            <a:r>
              <a:rPr lang="es-ES" sz="1200" b="0" i="0" kern="1200" baseline="0" dirty="0">
                <a:solidFill>
                  <a:schemeClr val="tx1"/>
                </a:solidFill>
                <a:effectLst/>
                <a:latin typeface="+mn-lt"/>
                <a:ea typeface="+mn-ea"/>
                <a:cs typeface="+mn-cs"/>
              </a:rPr>
              <a:t> o sea navegar por las distintas dimensiones ya presentes en el gráfico sin ningún tipo de esperas.</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adecuado</a:t>
            </a:r>
            <a:r>
              <a:rPr lang="es-PY" sz="1200" b="0" i="0" kern="1200" dirty="0">
                <a:solidFill>
                  <a:schemeClr val="tx1"/>
                </a:solidFill>
                <a:effectLst/>
                <a:latin typeface="+mn-lt"/>
                <a:ea typeface="+mn-ea"/>
                <a:cs typeface="+mn-cs"/>
              </a:rPr>
              <a:t>: cualquier persona es la persona adecuada ya que no se necesita un conocimiento muy técnico solo se necesita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40898658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14873103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12489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más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rápidas(drill up, drill </a:t>
            </a:r>
            <a:r>
              <a:rPr lang="es-PY" sz="1200" b="0" i="0" kern="1200" baseline="0" dirty="0" err="1">
                <a:solidFill>
                  <a:schemeClr val="tx1"/>
                </a:solidFill>
                <a:effectLst/>
                <a:latin typeface="+mn-lt"/>
                <a:ea typeface="+mn-ea"/>
                <a:cs typeface="+mn-cs"/>
              </a:rPr>
              <a:t>down</a:t>
            </a:r>
            <a:r>
              <a:rPr lang="es-PY" sz="1200" b="0" i="0" kern="1200" baseline="0" dirty="0">
                <a:solidFill>
                  <a:schemeClr val="tx1"/>
                </a:solidFill>
                <a:effectLst/>
                <a:latin typeface="+mn-lt"/>
                <a:ea typeface="+mn-ea"/>
                <a:cs typeface="+mn-cs"/>
              </a:rPr>
              <a:t>) a las preguntas de negocio.</a:t>
            </a:r>
            <a:r>
              <a:rPr lang="es-ES" sz="1200" dirty="0"/>
              <a:t>.</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los productos más vendidos.</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ejemplo de ocupación de habitaciones en el hotel(sería menos complejo)</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solo con algoritmos de reconocimiento de patrones(llevaría mucho tiempo), </a:t>
            </a:r>
          </a:p>
          <a:p>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Known unknowns: Data mining, text mining, analytics, forecasting(</a:t>
            </a:r>
            <a:r>
              <a:rPr lang="en-US" sz="1200" b="0" i="0" kern="1200" dirty="0" err="1">
                <a:solidFill>
                  <a:schemeClr val="tx1"/>
                </a:solidFill>
                <a:effectLst/>
                <a:latin typeface="+mn-lt"/>
                <a:ea typeface="+mn-ea"/>
                <a:cs typeface="+mn-cs"/>
              </a:rPr>
              <a:t>pronostico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linea</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tiempo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sobre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eventos</a:t>
            </a:r>
            <a:r>
              <a:rPr lang="en-US" sz="1200" b="0" i="0" kern="1200" dirty="0">
                <a:solidFill>
                  <a:schemeClr val="tx1"/>
                </a:solidFill>
                <a:effectLst/>
                <a:latin typeface="+mn-lt"/>
                <a:ea typeface="+mn-ea"/>
                <a:cs typeface="+mn-cs"/>
              </a:rPr>
              <a:t>(statistics), sentimental analysis).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Unknowns Unknows: Machine learning, artificial intelligence, big data, prediction(el </a:t>
            </a:r>
            <a:r>
              <a:rPr lang="en-US" sz="1200" b="0" i="0" kern="1200" dirty="0" err="1">
                <a:solidFill>
                  <a:schemeClr val="tx1"/>
                </a:solidFill>
                <a:effectLst/>
                <a:latin typeface="+mn-lt"/>
                <a:ea typeface="+mn-ea"/>
                <a:cs typeface="+mn-cs"/>
              </a:rPr>
              <a:t>cliente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pagar</a:t>
            </a:r>
            <a:r>
              <a:rPr lang="es-PY" sz="1200" b="0" i="0" kern="1200" dirty="0">
                <a:solidFill>
                  <a:schemeClr val="tx1"/>
                </a:solidFill>
                <a:effectLst/>
                <a:latin typeface="+mn-lt"/>
                <a:ea typeface="+mn-ea"/>
                <a:cs typeface="+mn-cs"/>
              </a:rPr>
              <a:t>á o no su tarjeta de </a:t>
            </a:r>
            <a:r>
              <a:rPr lang="es-PY" sz="1200" b="0" i="0" kern="1200" dirty="0" err="1">
                <a:solidFill>
                  <a:schemeClr val="tx1"/>
                </a:solidFill>
                <a:effectLst/>
                <a:latin typeface="+mn-lt"/>
                <a:ea typeface="+mn-ea"/>
                <a:cs typeface="+mn-cs"/>
              </a:rPr>
              <a:t>credito</a:t>
            </a:r>
            <a:r>
              <a:rPr lang="en-US" sz="1200" b="0" i="0" kern="1200" dirty="0">
                <a:solidFill>
                  <a:schemeClr val="tx1"/>
                </a:solidFill>
                <a:effectLst/>
                <a:latin typeface="+mn-lt"/>
                <a:ea typeface="+mn-ea"/>
                <a:cs typeface="+mn-cs"/>
              </a:rPr>
              <a:t>)..</a:t>
            </a:r>
            <a:endParaRPr lang="es-PY" dirty="0"/>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000" b="0" i="0" kern="1200" dirty="0">
                <a:solidFill>
                  <a:schemeClr val="tx1"/>
                </a:solidFill>
                <a:effectLst/>
                <a:latin typeface="+mn-lt"/>
                <a:ea typeface="+mn-ea"/>
                <a:cs typeface="+mn-cs"/>
              </a:rPr>
            </a:br>
            <a:endParaRPr lang="es-ES" sz="10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000" b="0" i="0" kern="1200" dirty="0">
                <a:solidFill>
                  <a:schemeClr val="tx1"/>
                </a:solidFill>
                <a:effectLst/>
                <a:latin typeface="+mn-lt"/>
                <a:ea typeface="+mn-ea"/>
                <a:cs typeface="+mn-cs"/>
              </a:rPr>
              <a:t> y limpieza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000" b="0" i="0" kern="1200" dirty="0" err="1">
                <a:solidFill>
                  <a:schemeClr val="tx1"/>
                </a:solidFill>
                <a:effectLst/>
                <a:latin typeface="+mn-lt"/>
                <a:ea typeface="+mn-ea"/>
                <a:cs typeface="+mn-cs"/>
              </a:rPr>
              <a:t>Mineria</a:t>
            </a:r>
            <a:r>
              <a:rPr lang="es-PY" sz="10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000" b="0" i="0" kern="1200" dirty="0">
              <a:solidFill>
                <a:schemeClr val="tx1"/>
              </a:solidFill>
              <a:effectLst/>
              <a:latin typeface="+mn-lt"/>
              <a:ea typeface="+mn-ea"/>
              <a:cs typeface="+mn-cs"/>
            </a:endParaRPr>
          </a:p>
          <a:p>
            <a:pPr rtl="0"/>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567818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un entorno de BI bien implementado el departamento de TI </a:t>
            </a:r>
            <a:r>
              <a:rPr lang="es-PY" sz="1200" b="0" i="0" kern="1200" dirty="0" err="1">
                <a:solidFill>
                  <a:schemeClr val="tx1"/>
                </a:solidFill>
                <a:effectLst/>
                <a:latin typeface="+mn-lt"/>
                <a:ea typeface="+mn-ea"/>
                <a:cs typeface="+mn-cs"/>
              </a:rPr>
              <a:t>disponibiliza</a:t>
            </a:r>
            <a:r>
              <a:rPr lang="es-PY" sz="1200" b="0" i="0" kern="1200" baseline="0" dirty="0">
                <a:solidFill>
                  <a:schemeClr val="tx1"/>
                </a:solidFill>
                <a:effectLst/>
                <a:latin typeface="+mn-lt"/>
                <a:ea typeface="+mn-ea"/>
                <a:cs typeface="+mn-cs"/>
              </a:rPr>
              <a:t> todos los conjuntos de datos de forma que es muy sencillo agarrar estos datos y mezclarlos en un nuevo conjunto que podría darnos un panorama diferente a la que teníamos previamente y nos ayudará a descubrir nuevas oportunidades</a:t>
            </a: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Filtros: solo estirar un campo y ya se transforma en filtro, esto es la diferencia entre un informe tradicionales.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15-03-2017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15-03-2017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15-03-2017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15-03-2017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15-03-2017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15-03-2017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15-03-2017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15-03-2017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15-03-2017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15-03-2017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15-03-2017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15-03-2017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15-03-2017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15-03-2017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2800" spc="371" dirty="0" err="1">
                <a:latin typeface="TT Corals Thin DEMO" panose="02000506020000020003" pitchFamily="50" charset="-52"/>
              </a:rPr>
              <a:t>Aplicados</a:t>
            </a:r>
            <a:r>
              <a:rPr lang="en-US" sz="2800" spc="371" dirty="0">
                <a:latin typeface="TT Corals Thin DEMO" panose="02000506020000020003" pitchFamily="50" charset="-52"/>
              </a:rPr>
              <a:t> a </a:t>
            </a:r>
            <a:r>
              <a:rPr lang="en-US" sz="2800" spc="371" dirty="0" err="1">
                <a:latin typeface="TT Corals Thin DEMO" panose="02000506020000020003" pitchFamily="50" charset="-52"/>
              </a:rPr>
              <a:t>datos</a:t>
            </a:r>
            <a:r>
              <a:rPr lang="en-US" sz="2800" spc="371" dirty="0">
                <a:latin typeface="TT Corals Thin DEMO" panose="02000506020000020003" pitchFamily="50" charset="-52"/>
              </a:rPr>
              <a:t> del </a:t>
            </a:r>
            <a:r>
              <a:rPr lang="en-US" sz="2800" spc="371" dirty="0" err="1">
                <a:latin typeface="TT Corals Thin DEMO" panose="02000506020000020003" pitchFamily="50" charset="-52"/>
              </a:rPr>
              <a:t>paraguay</a:t>
            </a:r>
            <a:endParaRPr sz="2800" spc="371" dirty="0">
              <a:latin typeface="TT Corals Thin DEMO" panose="02000506020000020003" pitchFamily="50" charset="-52"/>
            </a:endParaRP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26" name="Picture 2" descr="Resultado de imagen para data discovery business intelligence relationsh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65" y="-774799"/>
            <a:ext cx="11384369" cy="854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471851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396" y="725348"/>
            <a:ext cx="6842633" cy="7047052"/>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2" y="0"/>
            <a:ext cx="7439162" cy="583569"/>
          </a:xfrm>
        </p:spPr>
        <p:txBody>
          <a:bodyPr/>
          <a:lstStyle/>
          <a:p>
            <a:pPr algn="ctr" defTabSz="914400"/>
            <a:r>
              <a:rPr lang="es-ES" sz="4400" noProof="1">
                <a:solidFill>
                  <a:srgbClr val="318CCA"/>
                </a:solidFill>
                <a:latin typeface="Open Sans"/>
              </a:rPr>
              <a:t>Dashboards</a:t>
            </a:r>
            <a:endParaRPr lang="ES-PY" sz="4400" noProof="1">
              <a:solidFill>
                <a:srgbClr val="318CCA"/>
              </a:solidFill>
              <a:latin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1" y="564139"/>
            <a:ext cx="9516803" cy="691611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962420" y="151691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962420" y="186119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7" name="TextBox 26"/>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lumMod val="75000"/>
                    <a:lumOff val="25000"/>
                  </a:prstClr>
                </a:solidFill>
                <a:effectLst/>
                <a:uLnTx/>
                <a:uFillTx/>
                <a:latin typeface="HK Grotesk"/>
                <a:sym typeface="HK Grotesk"/>
              </a:rPr>
              <a:t>Presentado</a:t>
            </a:r>
            <a:r>
              <a:rPr kumimoji="0" lang="en-US" sz="200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r>
              <a:rPr kumimoji="0" lang="en-US" sz="2000" b="0" i="0" u="none" strike="noStrike" kern="1200" cap="none" spc="0" normalizeH="0" baseline="0" noProof="0" dirty="0" err="1">
                <a:ln>
                  <a:noFill/>
                </a:ln>
                <a:solidFill>
                  <a:prstClr val="black">
                    <a:lumMod val="75000"/>
                    <a:lumOff val="25000"/>
                  </a:prstClr>
                </a:solidFill>
                <a:effectLst/>
                <a:uLnTx/>
                <a:uFillTx/>
                <a:latin typeface="HK Grotesk"/>
                <a:sym typeface="HK Grotesk"/>
              </a:rPr>
              <a:t>por</a:t>
            </a:r>
            <a:r>
              <a:rPr kumimoji="0" sz="2000" b="0" i="0" u="none" strike="noStrike" kern="1200" cap="none" spc="0" normalizeH="0" baseline="0" noProof="0" dirty="0">
                <a:ln>
                  <a:noFill/>
                </a:ln>
                <a:solidFill>
                  <a:prstClr val="black">
                    <a:lumMod val="75000"/>
                    <a:lumOff val="25000"/>
                  </a:prstClr>
                </a:solidFill>
                <a:effectLst/>
                <a:uLnTx/>
                <a:uFillTx/>
                <a:latin typeface="HK Grotesk"/>
                <a:sym typeface="HK Grotesk"/>
              </a:rPr>
              <a:t>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a:t>
            </a:r>
            <a:r>
              <a:rPr kumimoji="0" lang="es-PY" sz="1800" b="0" i="0" u="none" strike="noStrike" kern="1200" cap="none" spc="0" normalizeH="0" baseline="0" noProof="0" dirty="0" err="1">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án</a:t>
            </a:r>
            <a:r>
              <a:rPr kumimoji="0" lang="es-PY"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 Landaida Duarte</a:t>
            </a:r>
            <a:endParaRPr kumimoji="0"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endParaRPr kumimoji="0" sz="1800" b="0" i="0" u="none" strike="noStrike" kern="1200" cap="none" spc="0" normalizeH="0" baseline="0" noProof="0" dirty="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endParaRPr>
          </a:p>
        </p:txBody>
      </p:sp>
      <p:pic>
        <p:nvPicPr>
          <p:cNvPr id="5" name="Picture Placeholder 4"/>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Iván </a:t>
            </a:r>
            <a:r>
              <a:rPr kumimoji="0" lang="en-US" sz="2000" b="0" i="0" u="none" strike="noStrike" kern="1200" cap="none" spc="0" normalizeH="0" baseline="0" noProof="0" dirty="0" err="1">
                <a:ln>
                  <a:noFill/>
                </a:ln>
                <a:solidFill>
                  <a:prstClr val="black"/>
                </a:solidFill>
                <a:effectLst/>
                <a:uLnTx/>
                <a:uFillTx/>
                <a:latin typeface="HK Grotesk Medium" panose="00000600000000000000" pitchFamily="50" charset="0"/>
                <a:ea typeface="+mn-ea"/>
                <a:cs typeface="+mn-cs"/>
              </a:rPr>
              <a:t>Cáceres</a:t>
            </a:r>
            <a:endPar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endParaRP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dirty="0" err="1">
                <a:solidFill>
                  <a:srgbClr val="C4C4C4"/>
                </a:solidFill>
                <a:latin typeface="TT Corals Thin DEMO" panose="02000506020000020003" pitchFamily="50" charset="-52"/>
              </a:rPr>
              <a:t>Aplicados</a:t>
            </a:r>
            <a:r>
              <a:rPr lang="en-US" sz="1500" spc="371" dirty="0">
                <a:solidFill>
                  <a:srgbClr val="C4C4C4"/>
                </a:solidFill>
                <a:latin typeface="TT Corals Thin DEMO" panose="02000506020000020003" pitchFamily="50" charset="-52"/>
              </a:rPr>
              <a:t> a </a:t>
            </a:r>
            <a:r>
              <a:rPr lang="en-US" sz="1500" spc="371" dirty="0" err="1">
                <a:solidFill>
                  <a:srgbClr val="C4C4C4"/>
                </a:solidFill>
                <a:latin typeface="TT Corals Thin DEMO" panose="02000506020000020003" pitchFamily="50" charset="-52"/>
              </a:rPr>
              <a:t>datos</a:t>
            </a:r>
            <a:r>
              <a:rPr lang="en-US" sz="1500" spc="371" dirty="0">
                <a:solidFill>
                  <a:srgbClr val="C4C4C4"/>
                </a:solidFill>
                <a:latin typeface="TT Corals Thin DEMO" panose="02000506020000020003" pitchFamily="50" charset="-52"/>
              </a:rPr>
              <a:t> del </a:t>
            </a:r>
            <a:r>
              <a:rPr lang="en-US" sz="1500" spc="371" dirty="0" err="1">
                <a:solidFill>
                  <a:srgbClr val="C4C4C4"/>
                </a:solidFill>
                <a:latin typeface="TT Corals Thin DEMO" panose="02000506020000020003" pitchFamily="50" charset="-52"/>
              </a:rPr>
              <a:t>paraguay</a:t>
            </a:r>
            <a:endParaRPr sz="1500" spc="371" dirty="0">
              <a:solidFill>
                <a:srgbClr val="C4C4C4"/>
              </a:solidFill>
              <a:latin typeface="TT Corals Thin DEMO" panose="02000506020000020003" pitchFamily="50" charset="-52"/>
            </a:endParaRP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38" name="TextBox 37"/>
          <p:cNvSpPr txBox="1"/>
          <p:nvPr/>
        </p:nvSpPr>
        <p:spPr>
          <a:xfrm>
            <a:off x="-4679607" y="154264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39" name="TextBox 38"/>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253897" y="186951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633622" y="116824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633622" y="150404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1633622" y="187952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5249723" y="3619613"/>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2" y="4281234"/>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4" name="TextBox 23"/>
          <p:cNvSpPr txBox="1"/>
          <p:nvPr/>
        </p:nvSpPr>
        <p:spPr>
          <a:xfrm>
            <a:off x="1487047" y="4416253"/>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38" name="TextBox 37"/>
          <p:cNvSpPr txBox="1"/>
          <p:nvPr/>
        </p:nvSpPr>
        <p:spPr>
          <a:xfrm>
            <a:off x="1487047" y="418059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TextBox 19"/>
          <p:cNvSpPr txBox="1"/>
          <p:nvPr/>
        </p:nvSpPr>
        <p:spPr>
          <a:xfrm>
            <a:off x="-2787774" y="369653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TextBox 10"/>
          <p:cNvSpPr txBox="1"/>
          <p:nvPr/>
        </p:nvSpPr>
        <p:spPr>
          <a:xfrm>
            <a:off x="6577359" y="497191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0"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0" name="TextBox 19"/>
          <p:cNvSpPr txBox="1"/>
          <p:nvPr/>
        </p:nvSpPr>
        <p:spPr>
          <a:xfrm>
            <a:off x="6974942" y="4763851"/>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1" name="TextBox 20"/>
          <p:cNvSpPr txBox="1"/>
          <p:nvPr/>
        </p:nvSpPr>
        <p:spPr>
          <a:xfrm>
            <a:off x="6974941" y="5100988"/>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8368578" y="553113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634090" y="384811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411776" y="5822171"/>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1411776" y="582118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37505" y="59076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659882" y="6845706"/>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659882" y="6844724"/>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8451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6917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788722" y="694280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9973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783231"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406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525639"/>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831220"/>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3950205" y="6162307"/>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04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2319991" y="323248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82667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115571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98050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392209" y="57326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4214596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a:t>
            </a:r>
            <a:r>
              <a:rPr lang="es-ES" sz="1400" b="1" dirty="0">
                <a:solidFill>
                  <a:srgbClr val="1C5F9E"/>
                </a:solidFill>
              </a:rPr>
              <a:t>1.354.322</a:t>
            </a:r>
            <a:r>
              <a:rPr lang="es-ES" sz="1400" b="1" dirty="0">
                <a:solidFill>
                  <a:srgbClr val="1C5F9E"/>
                </a:solidFill>
              </a:rPr>
              <a:t> +4.1%</a:t>
            </a: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a:t>
            </a:r>
            <a:r>
              <a:rPr lang="es-ES" sz="1400" b="1" dirty="0">
                <a:solidFill>
                  <a:srgbClr val="1C5F9E"/>
                </a:solidFill>
              </a:rPr>
              <a:t>1.354.322</a:t>
            </a:r>
            <a:r>
              <a:rPr lang="es-ES" sz="1400" b="1" dirty="0">
                <a:solidFill>
                  <a:srgbClr val="1C5F9E"/>
                </a:solidFill>
              </a:rPr>
              <a:t>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a:t>
            </a:r>
            <a:r>
              <a:rPr lang="es-ES" sz="1400" b="1" dirty="0">
                <a:solidFill>
                  <a:srgbClr val="1C5F9E"/>
                </a:solidFill>
              </a:rPr>
              <a:t>1.354.322</a:t>
            </a:r>
            <a:r>
              <a:rPr lang="es-ES" sz="1400" b="1" dirty="0">
                <a:solidFill>
                  <a:srgbClr val="1C5F9E"/>
                </a:solidFill>
              </a:rPr>
              <a:t>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a:t>
            </a:r>
            <a:r>
              <a:rPr lang="es-ES" sz="1400" b="1" dirty="0">
                <a:solidFill>
                  <a:srgbClr val="1C5F9E"/>
                </a:solidFill>
              </a:rPr>
              <a:t>1.354.322</a:t>
            </a:r>
            <a:r>
              <a:rPr lang="es-ES" sz="1400" b="1" dirty="0">
                <a:solidFill>
                  <a:srgbClr val="1C5F9E"/>
                </a:solidFill>
              </a:rPr>
              <a:t>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cxnSp>
        <p:nvCxnSpPr>
          <p:cNvPr id="12" name="Straight Arrow Connector 15"/>
          <p:cNvCxnSpPr/>
          <p:nvPr/>
        </p:nvCxnSpPr>
        <p:spPr>
          <a:xfrm>
            <a:off x="12710389" y="1195656"/>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409093" y="914096"/>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4"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6" name="Straight Arrow Connector 15"/>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18" name="TextBox 17"/>
          <p:cNvSpPr txBox="1"/>
          <p:nvPr/>
        </p:nvSpPr>
        <p:spPr>
          <a:xfrm>
            <a:off x="12861561" y="4946754"/>
            <a:ext cx="2365650" cy="58477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3200" b="1" dirty="0">
                <a:solidFill>
                  <a:schemeClr val="bg1"/>
                </a:solidFill>
              </a:rPr>
              <a:t>2.014</a:t>
            </a:r>
          </a:p>
        </p:txBody>
      </p:sp>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3161654" y="4463512"/>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0358" y="4181952"/>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1" name="Straight Arrow Connector 20"/>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3" name="TextBox 22"/>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2"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7"/>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2" name="TextBox 2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338753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5315919" y="3766088"/>
            <a:ext cx="960895" cy="1689316"/>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2583" y="3004080"/>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cxnSp>
        <p:nvCxnSpPr>
          <p:cNvPr id="27"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9"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sp>
        <p:nvSpPr>
          <p:cNvPr id="32" name="TextBox 3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6900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338650" y="-46166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1.855.241</a:t>
            </a:r>
          </a:p>
        </p:txBody>
      </p:sp>
      <p:cxnSp>
        <p:nvCxnSpPr>
          <p:cNvPr id="11" name="Straight Arrow Connector 15"/>
          <p:cNvCxnSpPr/>
          <p:nvPr/>
        </p:nvCxnSpPr>
        <p:spPr>
          <a:xfrm flipH="1">
            <a:off x="10671675" y="327650"/>
            <a:ext cx="1666976" cy="1256049"/>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671675" y="21973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338651" y="32033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8.027</a:t>
            </a:r>
          </a:p>
        </p:txBody>
      </p:sp>
      <p:sp>
        <p:nvSpPr>
          <p:cNvPr id="14" name="Elipse 15"/>
          <p:cNvSpPr/>
          <p:nvPr/>
        </p:nvSpPr>
        <p:spPr>
          <a:xfrm>
            <a:off x="10557375" y="15982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10609948" y="20490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5118100" y="1244600"/>
            <a:ext cx="800100" cy="6223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63175" y="37594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946</a:t>
            </a:r>
          </a:p>
        </p:txBody>
      </p:sp>
      <p:sp>
        <p:nvSpPr>
          <p:cNvPr id="14" name="Elipse 15"/>
          <p:cNvSpPr/>
          <p:nvPr/>
        </p:nvSpPr>
        <p:spPr>
          <a:xfrm>
            <a:off x="5985375" y="18903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063348" y="36365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54750" y="4908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737.092</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26347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247900" cy="5588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896100" y="3454400"/>
            <a:ext cx="934051" cy="1561080"/>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1.127</a:t>
            </a:r>
          </a:p>
        </p:txBody>
      </p:sp>
      <p:sp>
        <p:nvSpPr>
          <p:cNvPr id="14" name="Elipse 15"/>
          <p:cNvSpPr/>
          <p:nvPr/>
        </p:nvSpPr>
        <p:spPr>
          <a:xfrm>
            <a:off x="6785475" y="17506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799948" y="33063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Población: </a:t>
            </a:r>
            <a:r>
              <a:rPr lang="es-ES" b="1" dirty="0"/>
              <a:t>		761.398</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27355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1.216</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Población: </a:t>
            </a:r>
            <a:r>
              <a:rPr lang="es-ES" b="1" dirty="0"/>
              <a:t>		775.094</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04542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1.710</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Población: </a:t>
            </a:r>
            <a:r>
              <a:rPr lang="es-ES" b="1" dirty="0"/>
              <a:t>		826.959</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38736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Evolución de los Datos</a:t>
            </a:r>
            <a:endParaRPr lang="en-US" sz="4400" dirty="0">
              <a:solidFill>
                <a:srgbClr val="318CCA"/>
              </a:solidFill>
              <a:latin typeface="Open Sans"/>
              <a:ea typeface="Arvo" panose="02000000000000000000" pitchFamily="2" charset="0"/>
            </a:endParaRPr>
          </a:p>
        </p:txBody>
      </p:sp>
      <p:sp>
        <p:nvSpPr>
          <p:cNvPr id="28" name="Shape 1573"/>
          <p:cNvSpPr/>
          <p:nvPr/>
        </p:nvSpPr>
        <p:spPr>
          <a:xfrm>
            <a:off x="5801394" y="3389870"/>
            <a:ext cx="1077687" cy="1126809"/>
          </a:xfrm>
          <a:custGeom>
            <a:avLst/>
            <a:gdLst/>
            <a:ahLst/>
            <a:cxnLst>
              <a:cxn ang="0">
                <a:pos x="wd2" y="hd2"/>
              </a:cxn>
              <a:cxn ang="5400000">
                <a:pos x="wd2" y="hd2"/>
              </a:cxn>
              <a:cxn ang="10800000">
                <a:pos x="wd2" y="hd2"/>
              </a:cxn>
              <a:cxn ang="16200000">
                <a:pos x="wd2" y="hd2"/>
              </a:cxn>
            </a:cxnLst>
            <a:rect l="0" t="0" r="r" b="b"/>
            <a:pathLst>
              <a:path w="21600" h="21600" extrusionOk="0">
                <a:moveTo>
                  <a:pt x="5473" y="0"/>
                </a:moveTo>
                <a:lnTo>
                  <a:pt x="0" y="0"/>
                </a:lnTo>
                <a:lnTo>
                  <a:pt x="9794" y="21600"/>
                </a:lnTo>
                <a:lnTo>
                  <a:pt x="21600" y="21600"/>
                </a:lnTo>
                <a:lnTo>
                  <a:pt x="11806" y="0"/>
                </a:lnTo>
                <a:cubicBezTo>
                  <a:pt x="11806" y="0"/>
                  <a:pt x="5473" y="0"/>
                  <a:pt x="5473"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9" name="Shape 1574"/>
          <p:cNvSpPr/>
          <p:nvPr/>
        </p:nvSpPr>
        <p:spPr>
          <a:xfrm>
            <a:off x="4673755" y="3748664"/>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3542457" y="4111119"/>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1" name="Shape 1576"/>
          <p:cNvSpPr/>
          <p:nvPr/>
        </p:nvSpPr>
        <p:spPr>
          <a:xfrm>
            <a:off x="5157029" y="3389870"/>
            <a:ext cx="1228735" cy="1486488"/>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2" name="Shape 1577"/>
          <p:cNvSpPr/>
          <p:nvPr/>
        </p:nvSpPr>
        <p:spPr>
          <a:xfrm>
            <a:off x="4029391" y="3748665"/>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2229847" y="4111119"/>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5" name="Shape 1580"/>
          <p:cNvSpPr/>
          <p:nvPr/>
        </p:nvSpPr>
        <p:spPr>
          <a:xfrm>
            <a:off x="2002412" y="4112958"/>
            <a:ext cx="2127481"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a:off x="4026513" y="5239152"/>
            <a:ext cx="2652079"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a:off x="3168548" y="3387347"/>
            <a:ext cx="3221910"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1" name="Shape 1589"/>
          <p:cNvSpPr/>
          <p:nvPr/>
        </p:nvSpPr>
        <p:spPr>
          <a:xfrm>
            <a:off x="6286319" y="4519498"/>
            <a:ext cx="1912946"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494068" y="4211757"/>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4783828" y="3849979"/>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5819499" y="3473594"/>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3159945" y="3367479"/>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1991799" y="4086453"/>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0" name="Shape 1602"/>
          <p:cNvSpPr/>
          <p:nvPr/>
        </p:nvSpPr>
        <p:spPr>
          <a:xfrm>
            <a:off x="8168556" y="449806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6644272" y="5217722"/>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547218" y="4270401"/>
            <a:ext cx="2403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4783828" y="3908624"/>
            <a:ext cx="3466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64" name="Shape 1597"/>
          <p:cNvSpPr/>
          <p:nvPr/>
        </p:nvSpPr>
        <p:spPr>
          <a:xfrm>
            <a:off x="5873550" y="3532238"/>
            <a:ext cx="238598" cy="22940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3</a:t>
            </a:r>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4</a:t>
            </a:r>
          </a:p>
        </p:txBody>
      </p:sp>
      <p:sp>
        <p:nvSpPr>
          <p:cNvPr id="77" name="TextBox 76"/>
          <p:cNvSpPr txBox="1"/>
          <p:nvPr/>
        </p:nvSpPr>
        <p:spPr>
          <a:xfrm>
            <a:off x="3073771" y="3044648"/>
            <a:ext cx="1914698" cy="461665"/>
          </a:xfrm>
          <a:prstGeom prst="rect">
            <a:avLst/>
          </a:prstGeom>
          <a:noFill/>
        </p:spPr>
        <p:txBody>
          <a:bodyPr wrap="square" rtlCol="0">
            <a:spAutoFit/>
          </a:bodyPr>
          <a:lstStyle/>
          <a:p>
            <a:r>
              <a:rPr lang="es-PY" sz="2400" dirty="0">
                <a:solidFill>
                  <a:srgbClr val="E9992D"/>
                </a:solidFill>
                <a:latin typeface="HK Grotesk Medium" panose="00000600000000000000" pitchFamily="50" charset="0"/>
              </a:rPr>
              <a:t>Conocimiento</a:t>
            </a:r>
          </a:p>
        </p:txBody>
      </p:sp>
      <p:sp>
        <p:nvSpPr>
          <p:cNvPr id="79" name="TextBox 78"/>
          <p:cNvSpPr txBox="1"/>
          <p:nvPr/>
        </p:nvSpPr>
        <p:spPr>
          <a:xfrm>
            <a:off x="1913616" y="3782162"/>
            <a:ext cx="1403947"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81" name="TextBox 80"/>
          <p:cNvSpPr txBox="1"/>
          <p:nvPr/>
        </p:nvSpPr>
        <p:spPr>
          <a:xfrm>
            <a:off x="5030311" y="4908886"/>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83" name="TextBox 82"/>
          <p:cNvSpPr txBox="1"/>
          <p:nvPr/>
        </p:nvSpPr>
        <p:spPr>
          <a:xfrm>
            <a:off x="6865633" y="4187038"/>
            <a:ext cx="1403947"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Sabiduría</a:t>
            </a:r>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8858</Words>
  <Application>Microsoft Office PowerPoint</Application>
  <PresentationFormat>Custom</PresentationFormat>
  <Paragraphs>553</Paragraphs>
  <Slides>57</Slides>
  <Notes>52</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57</vt:i4>
      </vt:variant>
    </vt:vector>
  </HeadingPairs>
  <TitlesOfParts>
    <vt:vector size="81" baseType="lpstr">
      <vt:lpstr>MS PGothic</vt:lpstr>
      <vt:lpstr>MS PGothic</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2017-03-16T01:54:26Z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